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Urbanist Medium"/>
      <p:regular r:id="rId39"/>
      <p:bold r:id="rId40"/>
      <p:italic r:id="rId41"/>
      <p:boldItalic r:id="rId42"/>
    </p:embeddedFont>
    <p:embeddedFont>
      <p:font typeface="Urbanist SemiBold"/>
      <p:regular r:id="rId43"/>
      <p:bold r:id="rId44"/>
      <p:italic r:id="rId45"/>
      <p:boldItalic r:id="rId46"/>
    </p:embeddedFont>
    <p:embeddedFont>
      <p:font typeface="Urbanis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rbanistMedium-bold.fntdata"/><Relationship Id="rId42" Type="http://schemas.openxmlformats.org/officeDocument/2006/relationships/font" Target="fonts/UrbanistMedium-boldItalic.fntdata"/><Relationship Id="rId41" Type="http://schemas.openxmlformats.org/officeDocument/2006/relationships/font" Target="fonts/UrbanistMedium-italic.fntdata"/><Relationship Id="rId44" Type="http://schemas.openxmlformats.org/officeDocument/2006/relationships/font" Target="fonts/UrbanistSemiBold-bold.fntdata"/><Relationship Id="rId43" Type="http://schemas.openxmlformats.org/officeDocument/2006/relationships/font" Target="fonts/UrbanistSemiBold-regular.fntdata"/><Relationship Id="rId46" Type="http://schemas.openxmlformats.org/officeDocument/2006/relationships/font" Target="fonts/UrbanistSemiBold-boldItalic.fntdata"/><Relationship Id="rId45" Type="http://schemas.openxmlformats.org/officeDocument/2006/relationships/font" Target="fonts/UrbanistSemiBold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Urbanist-bold.fntdata"/><Relationship Id="rId47" Type="http://schemas.openxmlformats.org/officeDocument/2006/relationships/font" Target="fonts/Urbanist-regular.fntdata"/><Relationship Id="rId49" Type="http://schemas.openxmlformats.org/officeDocument/2006/relationships/font" Target="fonts/Urbanis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UrbanistMedium-regular.fntdata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Urbanis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9329111c57_1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9329111c57_1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9329111c57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9329111c5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9329111c57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9329111c5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9329111c57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9329111c57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9329111c57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9329111c57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9329111c57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9329111c57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9329111c57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9329111c57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9329111c57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9329111c57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9329111c57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9329111c57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9329111c57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9329111c57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c214fb5b37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c214fb5b37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c22be63fb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c22be63fb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c214fb5b37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c214fb5b37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c214fb5b37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c214fb5b37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c214fb5b37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c214fb5b37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c214fb5b37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c214fb5b37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c214fb5b37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c214fb5b37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c214fb5b37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c214fb5b37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c220bc46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c220bc46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9329111c57_9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9329111c57_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c214fb5b37_3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c214fb5b37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c214fb5b37_3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c214fb5b37_3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c214fb5b37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c214fb5b37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c22be63fb3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c22be63fb3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c22be63fb3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c22be63fb3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c22be63fb3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c22be63fb3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c214fb5b3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c214fb5b3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c214fb5b37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c214fb5b37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c22be63fb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c22be63fb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c22be63fb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c22be63fb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c214fb5b3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c214fb5b3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9329111c5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9329111c5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LT 1">
  <p:cSld name="BLANK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 amt="50000"/>
          </a:blip>
          <a:srcRect b="8145" l="3133" r="7834" t="16785"/>
          <a:stretch/>
        </p:blipFill>
        <p:spPr>
          <a:xfrm flipH="1" rot="10800000">
            <a:off x="0" y="-3474"/>
            <a:ext cx="9161550" cy="51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 flipH="1" rot="10800000">
            <a:off x="0" y="4676700"/>
            <a:ext cx="9149700" cy="4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228600" y="1738950"/>
            <a:ext cx="4402800" cy="2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rbanist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1" name="Google Shape;61;p1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64" name="Google Shape;64;p1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4"/>
          <p:cNvSpPr txBox="1"/>
          <p:nvPr>
            <p:ph idx="5" type="subTitle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6" type="subTitle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7" type="subTitle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8" type="subTitle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 1">
  <p:cSld name="BLANK_1_1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228600" y="395043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5" name="Google Shape;75;p1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77" name="Google Shape;77;p1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values">
  <p:cSld name="BLANK_1_1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228600" y="613525"/>
            <a:ext cx="7223400" cy="422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4" name="Google Shape;84;p1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86" name="Google Shape;86;p1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6"/>
          <p:cNvSpPr txBox="1"/>
          <p:nvPr>
            <p:ph idx="5" type="subTitle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6" type="subTitle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7" type="subTitle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8" type="body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9" type="body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3" type="body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nd image ALT 2">
  <p:cSld name="CUSTOM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>
            <p:ph idx="2" type="pic"/>
          </p:nvPr>
        </p:nvSpPr>
        <p:spPr>
          <a:xfrm>
            <a:off x="246150" y="237650"/>
            <a:ext cx="4196400" cy="44382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3" type="title"/>
          </p:nvPr>
        </p:nvSpPr>
        <p:spPr>
          <a:xfrm>
            <a:off x="4591800" y="738425"/>
            <a:ext cx="4290000" cy="2051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4618950" y="2205375"/>
            <a:ext cx="4290000" cy="16296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5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6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1" name="Google Shape;101;p1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7"/>
          <p:cNvCxnSpPr/>
          <p:nvPr/>
        </p:nvCxnSpPr>
        <p:spPr>
          <a:xfrm>
            <a:off x="4444600" y="570000"/>
            <a:ext cx="44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7"/>
          <p:cNvCxnSpPr/>
          <p:nvPr/>
        </p:nvCxnSpPr>
        <p:spPr>
          <a:xfrm>
            <a:off x="4442500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1_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228600" y="613525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9" name="Google Shape;109;p18"/>
          <p:cNvSpPr/>
          <p:nvPr>
            <p:ph idx="2" type="pic"/>
          </p:nvPr>
        </p:nvSpPr>
        <p:spPr>
          <a:xfrm>
            <a:off x="4523050" y="7379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8"/>
          <p:cNvSpPr/>
          <p:nvPr>
            <p:ph idx="3" type="pic"/>
          </p:nvPr>
        </p:nvSpPr>
        <p:spPr>
          <a:xfrm>
            <a:off x="6752100" y="7377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18"/>
          <p:cNvSpPr/>
          <p:nvPr>
            <p:ph idx="4" type="pic"/>
          </p:nvPr>
        </p:nvSpPr>
        <p:spPr>
          <a:xfrm>
            <a:off x="4523050" y="2158000"/>
            <a:ext cx="4394100" cy="2282700"/>
          </a:xfrm>
          <a:prstGeom prst="roundRect">
            <a:avLst>
              <a:gd fmla="val 610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233850" y="3127075"/>
            <a:ext cx="2920800" cy="131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13" name="Google Shape;113;p18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16" name="Google Shape;116;p1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8" name="Google Shape;118;p18"/>
          <p:cNvSpPr txBox="1"/>
          <p:nvPr>
            <p:ph idx="8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19" name="Google Shape;119;p1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1">
  <p:cSld name="BLANK_1_1_1_1_2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 rotWithShape="1">
          <a:blip r:embed="rId2">
            <a:alphaModFix amt="60000"/>
          </a:blip>
          <a:srcRect b="14588" l="0" r="15469" t="0"/>
          <a:stretch/>
        </p:blipFill>
        <p:spPr>
          <a:xfrm>
            <a:off x="25" y="1172500"/>
            <a:ext cx="5181349" cy="34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4" name="Google Shape;124;p1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5" name="Google Shape;125;p19"/>
          <p:cNvSpPr txBox="1"/>
          <p:nvPr>
            <p:ph type="title"/>
          </p:nvPr>
        </p:nvSpPr>
        <p:spPr>
          <a:xfrm>
            <a:off x="277500" y="22860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26" name="Google Shape;126;p1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9"/>
          <p:cNvSpPr txBox="1"/>
          <p:nvPr>
            <p:ph idx="4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idx="5" type="subTitle"/>
          </p:nvPr>
        </p:nvSpPr>
        <p:spPr>
          <a:xfrm>
            <a:off x="4744575" y="1066588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29" name="Google Shape;129;p19"/>
          <p:cNvSpPr txBox="1"/>
          <p:nvPr>
            <p:ph idx="6" type="subTitle"/>
          </p:nvPr>
        </p:nvSpPr>
        <p:spPr>
          <a:xfrm>
            <a:off x="4744575" y="174270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idx="7" type="subTitle"/>
          </p:nvPr>
        </p:nvSpPr>
        <p:spPr>
          <a:xfrm>
            <a:off x="4744575" y="2420513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1" name="Google Shape;131;p19"/>
          <p:cNvSpPr txBox="1"/>
          <p:nvPr>
            <p:ph idx="8" type="subTitle"/>
          </p:nvPr>
        </p:nvSpPr>
        <p:spPr>
          <a:xfrm>
            <a:off x="4744575" y="30982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9" type="subTitle"/>
          </p:nvPr>
        </p:nvSpPr>
        <p:spPr>
          <a:xfrm>
            <a:off x="4744575" y="37760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3" type="subTitle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14" type="subTitle"/>
          </p:nvPr>
        </p:nvSpPr>
        <p:spPr>
          <a:xfrm>
            <a:off x="5067075" y="10615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19"/>
          <p:cNvSpPr txBox="1"/>
          <p:nvPr>
            <p:ph idx="15" type="subTitle"/>
          </p:nvPr>
        </p:nvSpPr>
        <p:spPr>
          <a:xfrm>
            <a:off x="5067075" y="17393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19"/>
          <p:cNvSpPr txBox="1"/>
          <p:nvPr>
            <p:ph idx="16" type="subTitle"/>
          </p:nvPr>
        </p:nvSpPr>
        <p:spPr>
          <a:xfrm>
            <a:off x="5067075" y="242410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17" type="subTitle"/>
          </p:nvPr>
        </p:nvSpPr>
        <p:spPr>
          <a:xfrm>
            <a:off x="5067075" y="309493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idx="18" type="subTitle"/>
          </p:nvPr>
        </p:nvSpPr>
        <p:spPr>
          <a:xfrm>
            <a:off x="5067075" y="37657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1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s">
  <p:cSld name="BLANK_1_1_1_1_2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/>
          <p:nvPr>
            <p:ph idx="2" type="pic"/>
          </p:nvPr>
        </p:nvSpPr>
        <p:spPr>
          <a:xfrm>
            <a:off x="46189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4619000" y="1702322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44" name="Google Shape;144;p20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5" name="Google Shape;145;p20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6" name="Google Shape;146;p20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7" name="Google Shape;147;p20"/>
          <p:cNvSpPr txBox="1"/>
          <p:nvPr>
            <p:ph type="title"/>
          </p:nvPr>
        </p:nvSpPr>
        <p:spPr>
          <a:xfrm>
            <a:off x="228600" y="23475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8" name="Google Shape;148;p20"/>
          <p:cNvSpPr txBox="1"/>
          <p:nvPr>
            <p:ph idx="6" type="subTitle"/>
          </p:nvPr>
        </p:nvSpPr>
        <p:spPr>
          <a:xfrm>
            <a:off x="46190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49" name="Google Shape;149;p20"/>
          <p:cNvSpPr/>
          <p:nvPr>
            <p:ph idx="7" type="pic"/>
          </p:nvPr>
        </p:nvSpPr>
        <p:spPr>
          <a:xfrm>
            <a:off x="608070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50" name="Google Shape;150;p20"/>
          <p:cNvSpPr txBox="1"/>
          <p:nvPr>
            <p:ph idx="8" type="subTitle"/>
          </p:nvPr>
        </p:nvSpPr>
        <p:spPr>
          <a:xfrm>
            <a:off x="608075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1" name="Google Shape;151;p20"/>
          <p:cNvSpPr txBox="1"/>
          <p:nvPr>
            <p:ph idx="9" type="subTitle"/>
          </p:nvPr>
        </p:nvSpPr>
        <p:spPr>
          <a:xfrm>
            <a:off x="608075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2" name="Google Shape;152;p20"/>
          <p:cNvSpPr/>
          <p:nvPr>
            <p:ph idx="13" type="pic"/>
          </p:nvPr>
        </p:nvSpPr>
        <p:spPr>
          <a:xfrm>
            <a:off x="75424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53" name="Google Shape;153;p20"/>
          <p:cNvSpPr txBox="1"/>
          <p:nvPr>
            <p:ph idx="14" type="subTitle"/>
          </p:nvPr>
        </p:nvSpPr>
        <p:spPr>
          <a:xfrm>
            <a:off x="754250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idx="15" type="subTitle"/>
          </p:nvPr>
        </p:nvSpPr>
        <p:spPr>
          <a:xfrm>
            <a:off x="75425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5" name="Google Shape;155;p20"/>
          <p:cNvSpPr/>
          <p:nvPr>
            <p:ph idx="16" type="pic"/>
          </p:nvPr>
        </p:nvSpPr>
        <p:spPr>
          <a:xfrm>
            <a:off x="46189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56" name="Google Shape;156;p20"/>
          <p:cNvSpPr txBox="1"/>
          <p:nvPr>
            <p:ph idx="17" type="subTitle"/>
          </p:nvPr>
        </p:nvSpPr>
        <p:spPr>
          <a:xfrm>
            <a:off x="46190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18" type="subTitle"/>
          </p:nvPr>
        </p:nvSpPr>
        <p:spPr>
          <a:xfrm>
            <a:off x="46190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8" name="Google Shape;158;p20"/>
          <p:cNvSpPr/>
          <p:nvPr>
            <p:ph idx="19" type="pic"/>
          </p:nvPr>
        </p:nvSpPr>
        <p:spPr>
          <a:xfrm>
            <a:off x="608070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59" name="Google Shape;159;p20"/>
          <p:cNvSpPr txBox="1"/>
          <p:nvPr>
            <p:ph idx="20" type="subTitle"/>
          </p:nvPr>
        </p:nvSpPr>
        <p:spPr>
          <a:xfrm>
            <a:off x="6080750" y="3769447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60" name="Google Shape;160;p20"/>
          <p:cNvSpPr txBox="1"/>
          <p:nvPr>
            <p:ph idx="21" type="subTitle"/>
          </p:nvPr>
        </p:nvSpPr>
        <p:spPr>
          <a:xfrm>
            <a:off x="608075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61" name="Google Shape;161;p20"/>
          <p:cNvSpPr/>
          <p:nvPr>
            <p:ph idx="22" type="pic"/>
          </p:nvPr>
        </p:nvSpPr>
        <p:spPr>
          <a:xfrm>
            <a:off x="75424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62" name="Google Shape;162;p20"/>
          <p:cNvSpPr txBox="1"/>
          <p:nvPr>
            <p:ph idx="23" type="subTitle"/>
          </p:nvPr>
        </p:nvSpPr>
        <p:spPr>
          <a:xfrm>
            <a:off x="75425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63" name="Google Shape;163;p20"/>
          <p:cNvSpPr txBox="1"/>
          <p:nvPr>
            <p:ph idx="24" type="subTitle"/>
          </p:nvPr>
        </p:nvSpPr>
        <p:spPr>
          <a:xfrm>
            <a:off x="75425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cxnSp>
        <p:nvCxnSpPr>
          <p:cNvPr id="164" name="Google Shape;164;p2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2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LT 2">
  <p:cSld name="BLANK_1_1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/>
          <p:nvPr>
            <p:ph idx="2" type="pic"/>
          </p:nvPr>
        </p:nvSpPr>
        <p:spPr>
          <a:xfrm>
            <a:off x="9425" y="-3075"/>
            <a:ext cx="9144000" cy="46410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170" name="Google Shape;170;p21"/>
          <p:cNvSpPr txBox="1"/>
          <p:nvPr>
            <p:ph idx="1" type="subTitle"/>
          </p:nvPr>
        </p:nvSpPr>
        <p:spPr>
          <a:xfrm>
            <a:off x="228600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1" name="Google Shape;171;p21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2" name="Google Shape;172;p21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3" name="Google Shape;173;p21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74" name="Google Shape;174;p2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 w/ images">
  <p:cSld name="BLANK_1_1_1_1_1_1_1_1_1_1_3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80" name="Google Shape;180;p22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grpSp>
        <p:nvGrpSpPr>
          <p:cNvPr id="181" name="Google Shape;181;p22"/>
          <p:cNvGrpSpPr/>
          <p:nvPr/>
        </p:nvGrpSpPr>
        <p:grpSpPr>
          <a:xfrm rot="5400000">
            <a:off x="8691475" y="228504"/>
            <a:ext cx="228589" cy="228623"/>
            <a:chOff x="1688332" y="4135245"/>
            <a:chExt cx="338700" cy="338700"/>
          </a:xfrm>
        </p:grpSpPr>
        <p:sp>
          <p:nvSpPr>
            <p:cNvPr id="182" name="Google Shape;182;p22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83" name="Google Shape;183;p22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184" name="Google Shape;184;p2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" name="Google Shape;185;p2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86" name="Google Shape;186;p22"/>
          <p:cNvSpPr/>
          <p:nvPr>
            <p:ph idx="4" type="pic"/>
          </p:nvPr>
        </p:nvSpPr>
        <p:spPr>
          <a:xfrm>
            <a:off x="4267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87" name="Google Shape;187;p22"/>
          <p:cNvSpPr txBox="1"/>
          <p:nvPr>
            <p:ph idx="5" type="subTitle"/>
          </p:nvPr>
        </p:nvSpPr>
        <p:spPr>
          <a:xfrm>
            <a:off x="426700" y="2708802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8" name="Google Shape;188;p22"/>
          <p:cNvSpPr txBox="1"/>
          <p:nvPr>
            <p:ph idx="6" type="subTitle"/>
          </p:nvPr>
        </p:nvSpPr>
        <p:spPr>
          <a:xfrm>
            <a:off x="4267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9" name="Google Shape;189;p22"/>
          <p:cNvSpPr txBox="1"/>
          <p:nvPr>
            <p:ph idx="7" type="body"/>
          </p:nvPr>
        </p:nvSpPr>
        <p:spPr>
          <a:xfrm>
            <a:off x="4267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90" name="Google Shape;190;p22"/>
          <p:cNvSpPr/>
          <p:nvPr>
            <p:ph idx="8" type="pic"/>
          </p:nvPr>
        </p:nvSpPr>
        <p:spPr>
          <a:xfrm>
            <a:off x="26218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91" name="Google Shape;191;p22"/>
          <p:cNvSpPr txBox="1"/>
          <p:nvPr>
            <p:ph idx="9" type="subTitle"/>
          </p:nvPr>
        </p:nvSpPr>
        <p:spPr>
          <a:xfrm>
            <a:off x="26218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2" name="Google Shape;192;p22"/>
          <p:cNvSpPr txBox="1"/>
          <p:nvPr>
            <p:ph idx="13" type="subTitle"/>
          </p:nvPr>
        </p:nvSpPr>
        <p:spPr>
          <a:xfrm>
            <a:off x="2621800" y="2936075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3" name="Google Shape;193;p22"/>
          <p:cNvSpPr txBox="1"/>
          <p:nvPr>
            <p:ph idx="14" type="body"/>
          </p:nvPr>
        </p:nvSpPr>
        <p:spPr>
          <a:xfrm>
            <a:off x="2621800" y="3251425"/>
            <a:ext cx="17058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94" name="Google Shape;194;p22"/>
          <p:cNvSpPr/>
          <p:nvPr>
            <p:ph idx="15" type="pic"/>
          </p:nvPr>
        </p:nvSpPr>
        <p:spPr>
          <a:xfrm>
            <a:off x="48169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95" name="Google Shape;195;p22"/>
          <p:cNvSpPr txBox="1"/>
          <p:nvPr>
            <p:ph idx="16" type="subTitle"/>
          </p:nvPr>
        </p:nvSpPr>
        <p:spPr>
          <a:xfrm>
            <a:off x="4816900" y="2708808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6" name="Google Shape;196;p22"/>
          <p:cNvSpPr txBox="1"/>
          <p:nvPr>
            <p:ph idx="17" type="subTitle"/>
          </p:nvPr>
        </p:nvSpPr>
        <p:spPr>
          <a:xfrm>
            <a:off x="48169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7" name="Google Shape;197;p22"/>
          <p:cNvSpPr txBox="1"/>
          <p:nvPr>
            <p:ph idx="18" type="body"/>
          </p:nvPr>
        </p:nvSpPr>
        <p:spPr>
          <a:xfrm>
            <a:off x="4817025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98" name="Google Shape;198;p22"/>
          <p:cNvSpPr/>
          <p:nvPr>
            <p:ph idx="19" type="pic"/>
          </p:nvPr>
        </p:nvSpPr>
        <p:spPr>
          <a:xfrm>
            <a:off x="70120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99" name="Google Shape;199;p22"/>
          <p:cNvSpPr txBox="1"/>
          <p:nvPr>
            <p:ph idx="20" type="subTitle"/>
          </p:nvPr>
        </p:nvSpPr>
        <p:spPr>
          <a:xfrm>
            <a:off x="70120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0" name="Google Shape;200;p22"/>
          <p:cNvSpPr txBox="1"/>
          <p:nvPr>
            <p:ph idx="21" type="subTitle"/>
          </p:nvPr>
        </p:nvSpPr>
        <p:spPr>
          <a:xfrm>
            <a:off x="70120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1" name="Google Shape;201;p22"/>
          <p:cNvSpPr txBox="1"/>
          <p:nvPr>
            <p:ph idx="22" type="body"/>
          </p:nvPr>
        </p:nvSpPr>
        <p:spPr>
          <a:xfrm>
            <a:off x="70120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cxnSp>
        <p:nvCxnSpPr>
          <p:cNvPr id="202" name="Google Shape;202;p2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big title and body">
  <p:cSld name="BLANK_1_1_1_1_1_1_1_1_1_1_2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206" name="Google Shape;206;p23"/>
          <p:cNvPicPr preferRelativeResize="0"/>
          <p:nvPr/>
        </p:nvPicPr>
        <p:blipFill rotWithShape="1">
          <a:blip r:embed="rId2">
            <a:alphaModFix/>
          </a:blip>
          <a:srcRect b="42245" l="17240" r="25038" t="34"/>
          <a:stretch/>
        </p:blipFill>
        <p:spPr>
          <a:xfrm>
            <a:off x="0" y="-289"/>
            <a:ext cx="9144000" cy="51441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23"/>
          <p:cNvSpPr txBox="1"/>
          <p:nvPr>
            <p:ph idx="1" type="subTitle"/>
          </p:nvPr>
        </p:nvSpPr>
        <p:spPr>
          <a:xfrm>
            <a:off x="4314775" y="3818375"/>
            <a:ext cx="42306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8" name="Google Shape;208;p2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09" name="Google Shape;209;p23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10" name="Google Shape;210;p23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11" name="Google Shape;211;p23"/>
          <p:cNvSpPr txBox="1"/>
          <p:nvPr>
            <p:ph type="title"/>
          </p:nvPr>
        </p:nvSpPr>
        <p:spPr>
          <a:xfrm>
            <a:off x="228600" y="290448"/>
            <a:ext cx="3655800" cy="2407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12" name="Google Shape;212;p2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3"/>
          <p:cNvCxnSpPr/>
          <p:nvPr/>
        </p:nvCxnSpPr>
        <p:spPr>
          <a:xfrm>
            <a:off x="4159025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3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16" name="Google Shape;216;p2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1_1_1_1_1_1_1_1_1_2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19" name="Google Shape;219;p24"/>
          <p:cNvSpPr/>
          <p:nvPr>
            <p:ph idx="2" type="pic"/>
          </p:nvPr>
        </p:nvSpPr>
        <p:spPr>
          <a:xfrm>
            <a:off x="5342000" y="457200"/>
            <a:ext cx="3573300" cy="3995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20" name="Google Shape;220;p24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1" name="Google Shape;221;p24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2" name="Google Shape;222;p24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3" name="Google Shape;223;p24"/>
          <p:cNvSpPr txBox="1"/>
          <p:nvPr>
            <p:ph idx="6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4" name="Google Shape;224;p24"/>
          <p:cNvSpPr txBox="1"/>
          <p:nvPr>
            <p:ph type="title"/>
          </p:nvPr>
        </p:nvSpPr>
        <p:spPr>
          <a:xfrm>
            <a:off x="228600" y="613525"/>
            <a:ext cx="42966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cxnSp>
        <p:nvCxnSpPr>
          <p:cNvPr id="225" name="Google Shape;225;p2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2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27" name="Google Shape;227;p2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cards">
  <p:cSld name="CUSTOM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type="title"/>
          </p:nvPr>
        </p:nvSpPr>
        <p:spPr>
          <a:xfrm>
            <a:off x="3386700" y="489887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0" name="Google Shape;230;p25"/>
          <p:cNvSpPr txBox="1"/>
          <p:nvPr>
            <p:ph idx="1" type="subTitle"/>
          </p:nvPr>
        </p:nvSpPr>
        <p:spPr>
          <a:xfrm>
            <a:off x="338670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1" name="Google Shape;231;p25"/>
          <p:cNvSpPr txBox="1"/>
          <p:nvPr>
            <p:ph idx="2" type="subTitle"/>
          </p:nvPr>
        </p:nvSpPr>
        <p:spPr>
          <a:xfrm>
            <a:off x="338670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2" name="Google Shape;232;p25"/>
          <p:cNvSpPr txBox="1"/>
          <p:nvPr>
            <p:ph idx="3" type="title"/>
          </p:nvPr>
        </p:nvSpPr>
        <p:spPr>
          <a:xfrm>
            <a:off x="6307650" y="482616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3" name="Google Shape;233;p25"/>
          <p:cNvSpPr txBox="1"/>
          <p:nvPr>
            <p:ph idx="4" type="subTitle"/>
          </p:nvPr>
        </p:nvSpPr>
        <p:spPr>
          <a:xfrm>
            <a:off x="630765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4" name="Google Shape;234;p25"/>
          <p:cNvSpPr txBox="1"/>
          <p:nvPr>
            <p:ph idx="5" type="subTitle"/>
          </p:nvPr>
        </p:nvSpPr>
        <p:spPr>
          <a:xfrm>
            <a:off x="630765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5" name="Google Shape;235;p25"/>
          <p:cNvSpPr txBox="1"/>
          <p:nvPr>
            <p:ph idx="6"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6" name="Google Shape;236;p25"/>
          <p:cNvSpPr txBox="1"/>
          <p:nvPr>
            <p:ph idx="7" type="subTitle"/>
          </p:nvPr>
        </p:nvSpPr>
        <p:spPr>
          <a:xfrm>
            <a:off x="3482800" y="4057204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7" name="Google Shape;237;p25"/>
          <p:cNvSpPr txBox="1"/>
          <p:nvPr>
            <p:ph idx="8" type="subTitle"/>
          </p:nvPr>
        </p:nvSpPr>
        <p:spPr>
          <a:xfrm>
            <a:off x="6405300" y="4057079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8" name="Google Shape;238;p25"/>
          <p:cNvSpPr txBox="1"/>
          <p:nvPr>
            <p:ph idx="9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39" name="Google Shape;239;p25"/>
          <p:cNvSpPr txBox="1"/>
          <p:nvPr>
            <p:ph idx="1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40" name="Google Shape;240;p25"/>
          <p:cNvSpPr txBox="1"/>
          <p:nvPr>
            <p:ph idx="1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41" name="Google Shape;241;p2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2" name="Google Shape;242;p25"/>
          <p:cNvGrpSpPr/>
          <p:nvPr/>
        </p:nvGrpSpPr>
        <p:grpSpPr>
          <a:xfrm rot="-5400000">
            <a:off x="4794488" y="4206993"/>
            <a:ext cx="141588" cy="73485"/>
            <a:chOff x="498725" y="2069800"/>
            <a:chExt cx="205200" cy="106500"/>
          </a:xfrm>
        </p:grpSpPr>
        <p:cxnSp>
          <p:nvCxnSpPr>
            <p:cNvPr id="243" name="Google Shape;243;p25"/>
            <p:cNvCxnSpPr/>
            <p:nvPr/>
          </p:nvCxnSpPr>
          <p:spPr>
            <a:xfrm flipH="1" rot="-5400000">
              <a:off x="498725" y="2069800"/>
              <a:ext cx="103500" cy="10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" name="Google Shape;244;p25"/>
            <p:cNvCxnSpPr/>
            <p:nvPr/>
          </p:nvCxnSpPr>
          <p:spPr>
            <a:xfrm rot="5400000">
              <a:off x="596825" y="2069200"/>
              <a:ext cx="106500" cy="107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5" name="Google Shape;245;p2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6" name="Google Shape;246;p2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cards">
  <p:cSld name="CUSTOM_1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/>
          <p:nvPr>
            <p:ph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249" name="Google Shape;249;p26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0" name="Google Shape;250;p26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1" name="Google Shape;251;p26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52" name="Google Shape;252;p2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26"/>
          <p:cNvSpPr txBox="1"/>
          <p:nvPr>
            <p:ph idx="4" type="title"/>
          </p:nvPr>
        </p:nvSpPr>
        <p:spPr>
          <a:xfrm>
            <a:off x="3379125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4" name="Google Shape;254;p26"/>
          <p:cNvSpPr txBox="1"/>
          <p:nvPr>
            <p:ph idx="5" type="subTitle"/>
          </p:nvPr>
        </p:nvSpPr>
        <p:spPr>
          <a:xfrm>
            <a:off x="3379125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5" name="Google Shape;255;p26"/>
          <p:cNvSpPr txBox="1"/>
          <p:nvPr>
            <p:ph idx="6" type="subTitle"/>
          </p:nvPr>
        </p:nvSpPr>
        <p:spPr>
          <a:xfrm>
            <a:off x="3379123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6" name="Google Shape;256;p26"/>
          <p:cNvSpPr txBox="1"/>
          <p:nvPr>
            <p:ph idx="7" type="title"/>
          </p:nvPr>
        </p:nvSpPr>
        <p:spPr>
          <a:xfrm>
            <a:off x="6318039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7" name="Google Shape;257;p26"/>
          <p:cNvSpPr txBox="1"/>
          <p:nvPr>
            <p:ph idx="8" type="subTitle"/>
          </p:nvPr>
        </p:nvSpPr>
        <p:spPr>
          <a:xfrm>
            <a:off x="6318039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8" name="Google Shape;258;p26"/>
          <p:cNvSpPr txBox="1"/>
          <p:nvPr>
            <p:ph idx="9" type="subTitle"/>
          </p:nvPr>
        </p:nvSpPr>
        <p:spPr>
          <a:xfrm>
            <a:off x="6318036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9" name="Google Shape;259;p26"/>
          <p:cNvSpPr txBox="1"/>
          <p:nvPr>
            <p:ph idx="13" type="title"/>
          </p:nvPr>
        </p:nvSpPr>
        <p:spPr>
          <a:xfrm>
            <a:off x="6318039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0" name="Google Shape;260;p26"/>
          <p:cNvSpPr txBox="1"/>
          <p:nvPr>
            <p:ph idx="14" type="subTitle"/>
          </p:nvPr>
        </p:nvSpPr>
        <p:spPr>
          <a:xfrm>
            <a:off x="6318039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1" name="Google Shape;261;p26"/>
          <p:cNvSpPr txBox="1"/>
          <p:nvPr>
            <p:ph idx="15" type="subTitle"/>
          </p:nvPr>
        </p:nvSpPr>
        <p:spPr>
          <a:xfrm>
            <a:off x="6318036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2" name="Google Shape;262;p26"/>
          <p:cNvSpPr txBox="1"/>
          <p:nvPr>
            <p:ph idx="16" type="title"/>
          </p:nvPr>
        </p:nvSpPr>
        <p:spPr>
          <a:xfrm>
            <a:off x="3379125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3" name="Google Shape;263;p26"/>
          <p:cNvSpPr txBox="1"/>
          <p:nvPr>
            <p:ph idx="17" type="subTitle"/>
          </p:nvPr>
        </p:nvSpPr>
        <p:spPr>
          <a:xfrm>
            <a:off x="3379125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4" name="Google Shape;264;p26"/>
          <p:cNvSpPr txBox="1"/>
          <p:nvPr>
            <p:ph idx="18" type="subTitle"/>
          </p:nvPr>
        </p:nvSpPr>
        <p:spPr>
          <a:xfrm>
            <a:off x="3379123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5" name="Google Shape;265;p2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6" name="Google Shape;266;p2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7_1_1_1_1_1_1_1_1_1_1_1_1_1_1_1_1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/>
          <p:cNvPicPr preferRelativeResize="0"/>
          <p:nvPr/>
        </p:nvPicPr>
        <p:blipFill rotWithShape="1">
          <a:blip r:embed="rId2">
            <a:alphaModFix/>
          </a:blip>
          <a:srcRect b="14588" l="0" r="15469" t="0"/>
          <a:stretch/>
        </p:blipFill>
        <p:spPr>
          <a:xfrm flipH="1">
            <a:off x="4571999" y="2061075"/>
            <a:ext cx="4572001" cy="308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2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2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71" name="Google Shape;271;p2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72" name="Google Shape;272;p2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73" name="Google Shape;273;p27"/>
          <p:cNvSpPr txBox="1"/>
          <p:nvPr>
            <p:ph idx="4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74" name="Google Shape;274;p27"/>
          <p:cNvSpPr txBox="1"/>
          <p:nvPr>
            <p:ph type="title"/>
          </p:nvPr>
        </p:nvSpPr>
        <p:spPr>
          <a:xfrm>
            <a:off x="35522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75" name="Google Shape;275;p27"/>
          <p:cNvSpPr txBox="1"/>
          <p:nvPr>
            <p:ph idx="5" type="subTitle"/>
          </p:nvPr>
        </p:nvSpPr>
        <p:spPr>
          <a:xfrm>
            <a:off x="35522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6" name="Google Shape;276;p27"/>
          <p:cNvSpPr txBox="1"/>
          <p:nvPr>
            <p:ph idx="6" type="body"/>
          </p:nvPr>
        </p:nvSpPr>
        <p:spPr>
          <a:xfrm>
            <a:off x="35522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7" name="Google Shape;277;p27"/>
          <p:cNvSpPr txBox="1"/>
          <p:nvPr>
            <p:ph idx="7" type="title"/>
          </p:nvPr>
        </p:nvSpPr>
        <p:spPr>
          <a:xfrm>
            <a:off x="254387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78" name="Google Shape;278;p27"/>
          <p:cNvSpPr txBox="1"/>
          <p:nvPr>
            <p:ph idx="8" type="subTitle"/>
          </p:nvPr>
        </p:nvSpPr>
        <p:spPr>
          <a:xfrm>
            <a:off x="254387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9" name="Google Shape;279;p27"/>
          <p:cNvSpPr txBox="1"/>
          <p:nvPr>
            <p:ph idx="9" type="body"/>
          </p:nvPr>
        </p:nvSpPr>
        <p:spPr>
          <a:xfrm>
            <a:off x="254387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0" name="Google Shape;280;p27"/>
          <p:cNvSpPr txBox="1"/>
          <p:nvPr>
            <p:ph idx="13" type="title"/>
          </p:nvPr>
        </p:nvSpPr>
        <p:spPr>
          <a:xfrm>
            <a:off x="47455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81" name="Google Shape;281;p27"/>
          <p:cNvSpPr txBox="1"/>
          <p:nvPr>
            <p:ph idx="14" type="subTitle"/>
          </p:nvPr>
        </p:nvSpPr>
        <p:spPr>
          <a:xfrm>
            <a:off x="47455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2" name="Google Shape;282;p27"/>
          <p:cNvSpPr txBox="1"/>
          <p:nvPr>
            <p:ph idx="15" type="body"/>
          </p:nvPr>
        </p:nvSpPr>
        <p:spPr>
          <a:xfrm>
            <a:off x="4745400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3" name="Google Shape;283;p27"/>
          <p:cNvSpPr txBox="1"/>
          <p:nvPr>
            <p:ph idx="16" type="title"/>
          </p:nvPr>
        </p:nvSpPr>
        <p:spPr>
          <a:xfrm>
            <a:off x="69423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84" name="Google Shape;284;p27"/>
          <p:cNvSpPr txBox="1"/>
          <p:nvPr>
            <p:ph idx="17" type="subTitle"/>
          </p:nvPr>
        </p:nvSpPr>
        <p:spPr>
          <a:xfrm>
            <a:off x="69423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5" name="Google Shape;285;p27"/>
          <p:cNvSpPr txBox="1"/>
          <p:nvPr>
            <p:ph idx="18" type="body"/>
          </p:nvPr>
        </p:nvSpPr>
        <p:spPr>
          <a:xfrm>
            <a:off x="6942300" y="2465025"/>
            <a:ext cx="17916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6" name="Google Shape;286;p27"/>
          <p:cNvSpPr txBox="1"/>
          <p:nvPr>
            <p:ph idx="19" type="title"/>
          </p:nvPr>
        </p:nvSpPr>
        <p:spPr>
          <a:xfrm>
            <a:off x="228600" y="613525"/>
            <a:ext cx="3904500" cy="864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7" name="Google Shape;287;p2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s">
  <p:cSld name="CUSTOM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91" name="Google Shape;291;p28"/>
          <p:cNvCxnSpPr/>
          <p:nvPr/>
        </p:nvCxnSpPr>
        <p:spPr>
          <a:xfrm>
            <a:off x="228450" y="2061025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28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3" name="Google Shape;293;p28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4" name="Google Shape;294;p28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95" name="Google Shape;295;p2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28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297" name="Google Shape;297;p28"/>
          <p:cNvSpPr/>
          <p:nvPr>
            <p:ph idx="5" type="pic"/>
          </p:nvPr>
        </p:nvSpPr>
        <p:spPr>
          <a:xfrm>
            <a:off x="3795900" y="2682425"/>
            <a:ext cx="1458300" cy="1458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28"/>
          <p:cNvSpPr txBox="1"/>
          <p:nvPr>
            <p:ph idx="6" type="body"/>
          </p:nvPr>
        </p:nvSpPr>
        <p:spPr>
          <a:xfrm>
            <a:off x="5871500" y="2468775"/>
            <a:ext cx="2864700" cy="676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9" name="Google Shape;299;p28"/>
          <p:cNvSpPr txBox="1"/>
          <p:nvPr>
            <p:ph idx="7" type="body"/>
          </p:nvPr>
        </p:nvSpPr>
        <p:spPr>
          <a:xfrm>
            <a:off x="5871500" y="3553025"/>
            <a:ext cx="2864700" cy="69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0" name="Google Shape;300;p28"/>
          <p:cNvSpPr txBox="1"/>
          <p:nvPr>
            <p:ph idx="8" type="subTitle"/>
          </p:nvPr>
        </p:nvSpPr>
        <p:spPr>
          <a:xfrm>
            <a:off x="238800" y="2720113"/>
            <a:ext cx="2824500" cy="145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1" name="Google Shape;301;p2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02" name="Google Shape;302;p2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">
  <p:cSld name="CUSTOM_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5" name="Google Shape;305;p2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6" name="Google Shape;306;p2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07" name="Google Shape;307;p2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" name="Google Shape;308;p29"/>
          <p:cNvSpPr/>
          <p:nvPr/>
        </p:nvSpPr>
        <p:spPr>
          <a:xfrm>
            <a:off x="228600" y="1395962"/>
            <a:ext cx="2101200" cy="3054000"/>
          </a:xfrm>
          <a:prstGeom prst="roundRect">
            <a:avLst>
              <a:gd fmla="val 96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2423700" y="1395962"/>
            <a:ext cx="3198600" cy="3054000"/>
          </a:xfrm>
          <a:prstGeom prst="roundRect">
            <a:avLst>
              <a:gd fmla="val 674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5716850" y="1395962"/>
            <a:ext cx="3198600" cy="17583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5716200" y="3231390"/>
            <a:ext cx="3198600" cy="1217400"/>
          </a:xfrm>
          <a:prstGeom prst="roundRect">
            <a:avLst>
              <a:gd fmla="val 1360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2" name="Google Shape;312;p29"/>
          <p:cNvSpPr/>
          <p:nvPr>
            <p:ph idx="4" type="pic"/>
          </p:nvPr>
        </p:nvSpPr>
        <p:spPr>
          <a:xfrm>
            <a:off x="381950" y="993050"/>
            <a:ext cx="850500" cy="8505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29"/>
          <p:cNvSpPr txBox="1"/>
          <p:nvPr>
            <p:ph idx="5" type="subTitle"/>
          </p:nvPr>
        </p:nvSpPr>
        <p:spPr>
          <a:xfrm>
            <a:off x="381950" y="2062875"/>
            <a:ext cx="1786500" cy="23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b="1"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14" name="Google Shape;314;p29"/>
          <p:cNvSpPr txBox="1"/>
          <p:nvPr>
            <p:ph idx="6" type="body"/>
          </p:nvPr>
        </p:nvSpPr>
        <p:spPr>
          <a:xfrm>
            <a:off x="381950" y="2453500"/>
            <a:ext cx="17865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5" name="Google Shape;315;p29"/>
          <p:cNvSpPr txBox="1"/>
          <p:nvPr>
            <p:ph idx="7" type="subTitle"/>
          </p:nvPr>
        </p:nvSpPr>
        <p:spPr>
          <a:xfrm>
            <a:off x="2580250" y="1528150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16" name="Google Shape;316;p29"/>
          <p:cNvSpPr txBox="1"/>
          <p:nvPr>
            <p:ph idx="8" type="body"/>
          </p:nvPr>
        </p:nvSpPr>
        <p:spPr>
          <a:xfrm>
            <a:off x="2580250" y="1791652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317" name="Google Shape;317;p29"/>
          <p:cNvCxnSpPr/>
          <p:nvPr/>
        </p:nvCxnSpPr>
        <p:spPr>
          <a:xfrm>
            <a:off x="2423700" y="2531312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29"/>
          <p:cNvCxnSpPr/>
          <p:nvPr/>
        </p:nvCxnSpPr>
        <p:spPr>
          <a:xfrm>
            <a:off x="2423700" y="3583537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29"/>
          <p:cNvSpPr txBox="1"/>
          <p:nvPr>
            <p:ph idx="9" type="subTitle"/>
          </p:nvPr>
        </p:nvSpPr>
        <p:spPr>
          <a:xfrm>
            <a:off x="2580250" y="26604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0" name="Google Shape;320;p29"/>
          <p:cNvSpPr txBox="1"/>
          <p:nvPr>
            <p:ph idx="13" type="body"/>
          </p:nvPr>
        </p:nvSpPr>
        <p:spPr>
          <a:xfrm>
            <a:off x="2580250" y="2931046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21" name="Google Shape;321;p29"/>
          <p:cNvSpPr/>
          <p:nvPr/>
        </p:nvSpPr>
        <p:spPr>
          <a:xfrm flipH="1">
            <a:off x="2600988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2" name="Google Shape;322;p29"/>
          <p:cNvSpPr/>
          <p:nvPr/>
        </p:nvSpPr>
        <p:spPr>
          <a:xfrm flipH="1">
            <a:off x="3654625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3" name="Google Shape;323;p29"/>
          <p:cNvSpPr/>
          <p:nvPr/>
        </p:nvSpPr>
        <p:spPr>
          <a:xfrm flipH="1">
            <a:off x="4602650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4" name="Google Shape;324;p29"/>
          <p:cNvSpPr txBox="1"/>
          <p:nvPr>
            <p:ph idx="14" type="subTitle"/>
          </p:nvPr>
        </p:nvSpPr>
        <p:spPr>
          <a:xfrm>
            <a:off x="2567250" y="36718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5" name="Google Shape;325;p29"/>
          <p:cNvSpPr txBox="1"/>
          <p:nvPr>
            <p:ph idx="15" type="subTitle"/>
          </p:nvPr>
        </p:nvSpPr>
        <p:spPr>
          <a:xfrm>
            <a:off x="5877425" y="15281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6" name="Google Shape;326;p29"/>
          <p:cNvSpPr txBox="1"/>
          <p:nvPr>
            <p:ph idx="16" type="subTitle"/>
          </p:nvPr>
        </p:nvSpPr>
        <p:spPr>
          <a:xfrm>
            <a:off x="5877425" y="178110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7" name="Google Shape;327;p29"/>
          <p:cNvSpPr txBox="1"/>
          <p:nvPr>
            <p:ph idx="17" type="subTitle"/>
          </p:nvPr>
        </p:nvSpPr>
        <p:spPr>
          <a:xfrm>
            <a:off x="5877425" y="22191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8" name="Google Shape;328;p29"/>
          <p:cNvSpPr txBox="1"/>
          <p:nvPr>
            <p:ph idx="18" type="subTitle"/>
          </p:nvPr>
        </p:nvSpPr>
        <p:spPr>
          <a:xfrm>
            <a:off x="5877425" y="26572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9" name="Google Shape;329;p29"/>
          <p:cNvSpPr txBox="1"/>
          <p:nvPr>
            <p:ph idx="19" type="subTitle"/>
          </p:nvPr>
        </p:nvSpPr>
        <p:spPr>
          <a:xfrm>
            <a:off x="5877425" y="335493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0" name="Google Shape;330;p29"/>
          <p:cNvSpPr txBox="1"/>
          <p:nvPr>
            <p:ph idx="20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31" name="Google Shape;331;p2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32" name="Google Shape;332;p2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4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>
            <p:ph idx="1" type="body"/>
          </p:nvPr>
        </p:nvSpPr>
        <p:spPr>
          <a:xfrm>
            <a:off x="2054000" y="2952175"/>
            <a:ext cx="1377600" cy="93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35" name="Google Shape;335;p30"/>
          <p:cNvSpPr txBox="1"/>
          <p:nvPr>
            <p:ph idx="2" type="body"/>
          </p:nvPr>
        </p:nvSpPr>
        <p:spPr>
          <a:xfrm>
            <a:off x="2461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36" name="Google Shape;336;p30"/>
          <p:cNvSpPr txBox="1"/>
          <p:nvPr>
            <p:ph idx="3" type="subTitle"/>
          </p:nvPr>
        </p:nvSpPr>
        <p:spPr>
          <a:xfrm>
            <a:off x="382995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37" name="Google Shape;337;p30"/>
          <p:cNvSpPr txBox="1"/>
          <p:nvPr>
            <p:ph idx="4" type="body"/>
          </p:nvPr>
        </p:nvSpPr>
        <p:spPr>
          <a:xfrm>
            <a:off x="3848250" y="2952163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38" name="Google Shape;338;p30"/>
          <p:cNvSpPr txBox="1"/>
          <p:nvPr>
            <p:ph idx="5" type="subTitle"/>
          </p:nvPr>
        </p:nvSpPr>
        <p:spPr>
          <a:xfrm>
            <a:off x="20774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9" name="Google Shape;339;p30"/>
          <p:cNvSpPr txBox="1"/>
          <p:nvPr>
            <p:ph idx="6" type="body"/>
          </p:nvPr>
        </p:nvSpPr>
        <p:spPr>
          <a:xfrm>
            <a:off x="5634175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40" name="Google Shape;340;p30"/>
          <p:cNvSpPr txBox="1"/>
          <p:nvPr>
            <p:ph idx="7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41" name="Google Shape;341;p30"/>
          <p:cNvSpPr txBox="1"/>
          <p:nvPr>
            <p:ph idx="8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42" name="Google Shape;342;p30"/>
          <p:cNvSpPr txBox="1"/>
          <p:nvPr>
            <p:ph idx="9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43" name="Google Shape;343;p3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30"/>
          <p:cNvSpPr txBox="1"/>
          <p:nvPr>
            <p:ph type="title"/>
          </p:nvPr>
        </p:nvSpPr>
        <p:spPr>
          <a:xfrm>
            <a:off x="228600" y="613525"/>
            <a:ext cx="6841500" cy="753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5" name="Google Shape;345;p30"/>
          <p:cNvSpPr txBox="1"/>
          <p:nvPr>
            <p:ph idx="13" type="subTitle"/>
          </p:nvPr>
        </p:nvSpPr>
        <p:spPr>
          <a:xfrm>
            <a:off x="2775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46" name="Google Shape;346;p30"/>
          <p:cNvSpPr txBox="1"/>
          <p:nvPr>
            <p:ph idx="14" type="subTitle"/>
          </p:nvPr>
        </p:nvSpPr>
        <p:spPr>
          <a:xfrm>
            <a:off x="38773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47" name="Google Shape;347;p30"/>
          <p:cNvSpPr txBox="1"/>
          <p:nvPr>
            <p:ph idx="15" type="subTitle"/>
          </p:nvPr>
        </p:nvSpPr>
        <p:spPr>
          <a:xfrm>
            <a:off x="56772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48" name="Google Shape;348;p30"/>
          <p:cNvSpPr txBox="1"/>
          <p:nvPr>
            <p:ph idx="16" type="subTitle"/>
          </p:nvPr>
        </p:nvSpPr>
        <p:spPr>
          <a:xfrm>
            <a:off x="74771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49" name="Google Shape;349;p30"/>
          <p:cNvSpPr txBox="1"/>
          <p:nvPr>
            <p:ph idx="17" type="subTitle"/>
          </p:nvPr>
        </p:nvSpPr>
        <p:spPr>
          <a:xfrm>
            <a:off x="23880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30"/>
          <p:cNvSpPr txBox="1"/>
          <p:nvPr>
            <p:ph idx="18" type="subTitle"/>
          </p:nvPr>
        </p:nvSpPr>
        <p:spPr>
          <a:xfrm>
            <a:off x="2034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51" name="Google Shape;351;p30"/>
          <p:cNvSpPr txBox="1"/>
          <p:nvPr>
            <p:ph idx="19" type="subTitle"/>
          </p:nvPr>
        </p:nvSpPr>
        <p:spPr>
          <a:xfrm>
            <a:off x="5645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52" name="Google Shape;352;p30"/>
          <p:cNvSpPr txBox="1"/>
          <p:nvPr>
            <p:ph idx="20" type="subTitle"/>
          </p:nvPr>
        </p:nvSpPr>
        <p:spPr>
          <a:xfrm>
            <a:off x="7460789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53" name="Google Shape;353;p30"/>
          <p:cNvSpPr txBox="1"/>
          <p:nvPr>
            <p:ph idx="21" type="subTitle"/>
          </p:nvPr>
        </p:nvSpPr>
        <p:spPr>
          <a:xfrm>
            <a:off x="372900" y="202945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54" name="Google Shape;354;p30"/>
          <p:cNvSpPr txBox="1"/>
          <p:nvPr>
            <p:ph idx="22" type="subTitle"/>
          </p:nvPr>
        </p:nvSpPr>
        <p:spPr>
          <a:xfrm>
            <a:off x="2178663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5" name="Google Shape;355;p30"/>
          <p:cNvSpPr txBox="1"/>
          <p:nvPr>
            <p:ph idx="23" type="subTitle"/>
          </p:nvPr>
        </p:nvSpPr>
        <p:spPr>
          <a:xfrm>
            <a:off x="3974250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6" name="Google Shape;356;p30"/>
          <p:cNvSpPr txBox="1"/>
          <p:nvPr>
            <p:ph idx="24" type="subTitle"/>
          </p:nvPr>
        </p:nvSpPr>
        <p:spPr>
          <a:xfrm>
            <a:off x="5789675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7" name="Google Shape;357;p30"/>
          <p:cNvSpPr txBox="1"/>
          <p:nvPr>
            <p:ph idx="25" type="subTitle"/>
          </p:nvPr>
        </p:nvSpPr>
        <p:spPr>
          <a:xfrm>
            <a:off x="7605089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8" name="Google Shape;358;p30"/>
          <p:cNvSpPr txBox="1"/>
          <p:nvPr>
            <p:ph idx="26" type="body"/>
          </p:nvPr>
        </p:nvSpPr>
        <p:spPr>
          <a:xfrm>
            <a:off x="74503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59" name="Google Shape;359;p3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60" name="Google Shape;360;p3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 ">
  <p:cSld name="CUSTOM_5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63" name="Google Shape;363;p31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64" name="Google Shape;364;p31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65" name="Google Shape;365;p3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3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67" name="Google Shape;367;p3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68" name="Google Shape;368;p31"/>
          <p:cNvSpPr txBox="1"/>
          <p:nvPr>
            <p:ph idx="4" type="subTitle"/>
          </p:nvPr>
        </p:nvSpPr>
        <p:spPr>
          <a:xfrm>
            <a:off x="6314800" y="458325"/>
            <a:ext cx="229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31"/>
          <p:cNvSpPr txBox="1"/>
          <p:nvPr>
            <p:ph type="title"/>
          </p:nvPr>
        </p:nvSpPr>
        <p:spPr>
          <a:xfrm>
            <a:off x="237650" y="746900"/>
            <a:ext cx="2834700" cy="2590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70" name="Google Shape;370;p31"/>
          <p:cNvSpPr txBox="1"/>
          <p:nvPr>
            <p:ph idx="5" type="subTitle"/>
          </p:nvPr>
        </p:nvSpPr>
        <p:spPr>
          <a:xfrm>
            <a:off x="229175" y="229175"/>
            <a:ext cx="283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1" name="Google Shape;371;p31"/>
          <p:cNvSpPr txBox="1"/>
          <p:nvPr>
            <p:ph idx="6" type="subTitle"/>
          </p:nvPr>
        </p:nvSpPr>
        <p:spPr>
          <a:xfrm>
            <a:off x="3437500" y="882725"/>
            <a:ext cx="22947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72" name="Google Shape;372;p31"/>
          <p:cNvSpPr txBox="1"/>
          <p:nvPr>
            <p:ph idx="7" type="title"/>
          </p:nvPr>
        </p:nvSpPr>
        <p:spPr>
          <a:xfrm>
            <a:off x="3611850" y="1848195"/>
            <a:ext cx="1924200" cy="594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9pPr>
          </a:lstStyle>
          <a:p/>
        </p:txBody>
      </p:sp>
      <p:sp>
        <p:nvSpPr>
          <p:cNvPr id="373" name="Google Shape;373;p31"/>
          <p:cNvSpPr txBox="1"/>
          <p:nvPr>
            <p:ph idx="8" type="title"/>
          </p:nvPr>
        </p:nvSpPr>
        <p:spPr>
          <a:xfrm>
            <a:off x="3611850" y="3250202"/>
            <a:ext cx="1920300" cy="59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74" name="Google Shape;374;p31"/>
          <p:cNvSpPr txBox="1"/>
          <p:nvPr>
            <p:ph idx="9" type="subTitle"/>
          </p:nvPr>
        </p:nvSpPr>
        <p:spPr>
          <a:xfrm>
            <a:off x="3611850" y="2707575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75" name="Google Shape;375;p31"/>
          <p:cNvSpPr txBox="1"/>
          <p:nvPr>
            <p:ph idx="13" type="subTitle"/>
          </p:nvPr>
        </p:nvSpPr>
        <p:spPr>
          <a:xfrm>
            <a:off x="3611850" y="4076800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76" name="Google Shape;376;p31"/>
          <p:cNvSpPr txBox="1"/>
          <p:nvPr>
            <p:ph idx="14" type="subTitle"/>
          </p:nvPr>
        </p:nvSpPr>
        <p:spPr>
          <a:xfrm>
            <a:off x="6258900" y="3267725"/>
            <a:ext cx="24783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77" name="Google Shape;377;p31"/>
          <p:cNvSpPr txBox="1"/>
          <p:nvPr>
            <p:ph idx="15" type="subTitle"/>
          </p:nvPr>
        </p:nvSpPr>
        <p:spPr>
          <a:xfrm>
            <a:off x="6258900" y="3955225"/>
            <a:ext cx="24783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 u="sng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0" name="Google Shape;380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5" name="Google Shape;38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8" name="Google Shape;388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9" name="Google Shape;389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4" name="Google Shape;394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9" name="Google Shape;399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0" name="Google Shape;400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5" name="Google Shape;405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9" name="Google Shape;409;p4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0" name="Google Shape;410;p4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1" name="Google Shape;411;p4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2" name="Google Shape;412;p4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4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4" name="Google Shape;414;p4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7" name="Google Shape;417;p4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8" name="Google Shape;418;p4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1" name="Google Shape;421;p4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2" name="Google Shape;422;p4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3" name="Google Shape;423;p4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4" name="Google Shape;424;p4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7" name="Google Shape;427;p4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8" name="Google Shape;428;p4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9" name="Google Shape;429;p4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4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1" name="Google Shape;431;p4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2" name="Google Shape;432;p4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5" name="Google Shape;435;p4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6" name="Google Shape;436;p4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7" name="Google Shape;437;p4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8" name="Google Shape;438;p4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9" name="Google Shape;439;p4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0" name="Google Shape;440;p4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1" name="Google Shape;441;p4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2" name="Google Shape;442;p4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5" name="Google Shape;445;p4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8" name="Google Shape;448;p4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4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4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1" name="Google Shape;45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2" name="Google Shape;452;p4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3" name="Google Shape;453;p4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6" name="Google Shape;456;p5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Google Shape;457;p5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5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9" name="Google Shape;459;p5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5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1" name="Google Shape;46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2" name="Google Shape;462;p5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3" name="Google Shape;463;p5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4" name="Google Shape;464;p5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9" name="Google Shape;469;p5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0" name="Google Shape;470;p5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1" name="Google Shape;471;p5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2" name="Google Shape;472;p5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3" name="Google Shape;473;p5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4" name="Google Shape;474;p5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5" name="Google Shape;475;p5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6" name="Google Shape;476;p5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7" name="Google Shape;477;p5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28600" y="85200"/>
            <a:ext cx="5236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 Medium"/>
              <a:buNone/>
              <a:defRPr sz="30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562525" y="1518250"/>
            <a:ext cx="38808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33">
          <p15:clr>
            <a:srgbClr val="E46962"/>
          </p15:clr>
        </p15:guide>
        <p15:guide id="10" pos="4292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3"/>
          <p:cNvSpPr/>
          <p:nvPr/>
        </p:nvSpPr>
        <p:spPr>
          <a:xfrm>
            <a:off x="320625" y="4067650"/>
            <a:ext cx="7196100" cy="50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pSp>
        <p:nvGrpSpPr>
          <p:cNvPr id="483" name="Google Shape;483;p53"/>
          <p:cNvGrpSpPr/>
          <p:nvPr/>
        </p:nvGrpSpPr>
        <p:grpSpPr>
          <a:xfrm>
            <a:off x="228591" y="3127350"/>
            <a:ext cx="233094" cy="233094"/>
            <a:chOff x="259788" y="1923155"/>
            <a:chExt cx="409800" cy="409800"/>
          </a:xfrm>
        </p:grpSpPr>
        <p:sp>
          <p:nvSpPr>
            <p:cNvPr id="484" name="Google Shape;484;p53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85" name="Google Shape;485;p53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86" name="Google Shape;486;p53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7" name="Google Shape;487;p53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88" name="Google Shape;488;p53"/>
          <p:cNvSpPr txBox="1"/>
          <p:nvPr>
            <p:ph type="title"/>
          </p:nvPr>
        </p:nvSpPr>
        <p:spPr>
          <a:xfrm>
            <a:off x="228600" y="228600"/>
            <a:ext cx="86871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4100">
                <a:solidFill>
                  <a:schemeClr val="lt1"/>
                </a:solidFill>
              </a:rPr>
              <a:t>Phase Transitions in Financial Markets: An Entropy-Based Approach to Regime Detection</a:t>
            </a:r>
            <a:endParaRPr sz="4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9" name="Google Shape;489;p53"/>
          <p:cNvSpPr txBox="1"/>
          <p:nvPr>
            <p:ph idx="1" type="subTitle"/>
          </p:nvPr>
        </p:nvSpPr>
        <p:spPr>
          <a:xfrm>
            <a:off x="320625" y="4196050"/>
            <a:ext cx="7688700" cy="380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Group 8: Andreas Adamantos, Pranav Bali, Tarreau Boone, Lorenzo Mainetti</a:t>
            </a:r>
            <a:endParaRPr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Ranked Eigen-Centrality Distribution</a:t>
            </a:r>
            <a:endParaRPr/>
          </a:p>
        </p:txBody>
      </p:sp>
      <p:sp>
        <p:nvSpPr>
          <p:cNvPr id="548" name="Google Shape;548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139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E0E0E"/>
                </a:solidFill>
              </a:rPr>
              <a:t>1) </a:t>
            </a:r>
            <a:r>
              <a:rPr lang="en" sz="1250">
                <a:solidFill>
                  <a:srgbClr val="0E0E0E"/>
                </a:solidFill>
              </a:rPr>
              <a:t>The market mode is constructed </a:t>
            </a:r>
            <a:endParaRPr sz="1250">
              <a:solidFill>
                <a:srgbClr val="0E0E0E"/>
              </a:solidFill>
            </a:endParaRPr>
          </a:p>
          <a:p>
            <a:pPr indent="0" lvl="0" marL="139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E0E0E"/>
                </a:solidFill>
              </a:rPr>
              <a:t>by retaining only the largest </a:t>
            </a:r>
            <a:endParaRPr sz="1250">
              <a:solidFill>
                <a:srgbClr val="0E0E0E"/>
              </a:solidFill>
            </a:endParaRPr>
          </a:p>
          <a:p>
            <a:pPr indent="0" lvl="0" marL="139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E0E0E"/>
                </a:solidFill>
              </a:rPr>
              <a:t>eigenvalue–eigenvector pair </a:t>
            </a:r>
            <a:endParaRPr sz="1250">
              <a:solidFill>
                <a:srgbClr val="0E0E0E"/>
              </a:solidFill>
            </a:endParaRPr>
          </a:p>
          <a:p>
            <a:pPr indent="0" lvl="0" marL="139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E0E0E"/>
                </a:solidFill>
              </a:rPr>
              <a:t>of the correlation matrix in </a:t>
            </a:r>
            <a:endParaRPr sz="1250">
              <a:solidFill>
                <a:srgbClr val="0E0E0E"/>
              </a:solidFill>
            </a:endParaRPr>
          </a:p>
          <a:p>
            <a:pPr indent="0" lvl="0" marL="139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E0E0E"/>
                </a:solidFill>
              </a:rPr>
              <a:t>its spectral decomposition.</a:t>
            </a:r>
            <a:endParaRPr sz="1250">
              <a:solidFill>
                <a:srgbClr val="0E0E0E"/>
              </a:solidFill>
            </a:endParaRPr>
          </a:p>
          <a:p>
            <a:pPr indent="0" lvl="0" marL="139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E0E0E"/>
              </a:solidFill>
            </a:endParaRPr>
          </a:p>
          <a:p>
            <a:pPr indent="0" lvl="0" marL="139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E0E0E"/>
              </a:solidFill>
            </a:endParaRPr>
          </a:p>
          <a:p>
            <a:pPr indent="0" lvl="0" marL="139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E0E0E"/>
              </a:solidFill>
            </a:endParaRPr>
          </a:p>
          <a:p>
            <a:pPr indent="0" lvl="0" marL="139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50">
                <a:solidFill>
                  <a:srgbClr val="0E0E0E"/>
                </a:solidFill>
              </a:rPr>
              <a:t>2) </a:t>
            </a:r>
            <a:r>
              <a:rPr lang="en" sz="1250">
                <a:solidFill>
                  <a:srgbClr val="0E0E0E"/>
                </a:solidFill>
              </a:rPr>
              <a:t>The largest eigenvalue represents </a:t>
            </a:r>
            <a:endParaRPr sz="1250">
              <a:solidFill>
                <a:srgbClr val="0E0E0E"/>
              </a:solidFill>
            </a:endParaRPr>
          </a:p>
          <a:p>
            <a:pPr indent="0" lvl="0" marL="139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E0E0E"/>
                </a:solidFill>
              </a:rPr>
              <a:t>the strongest common factor, </a:t>
            </a:r>
            <a:endParaRPr sz="1250">
              <a:solidFill>
                <a:srgbClr val="0E0E0E"/>
              </a:solidFill>
            </a:endParaRPr>
          </a:p>
          <a:p>
            <a:pPr indent="0" lvl="0" marL="139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E0E0E"/>
                </a:solidFill>
              </a:rPr>
              <a:t>keeping only this mode captures </a:t>
            </a:r>
            <a:endParaRPr sz="1250">
              <a:solidFill>
                <a:srgbClr val="0E0E0E"/>
              </a:solidFill>
            </a:endParaRPr>
          </a:p>
          <a:p>
            <a:pPr indent="0" lvl="0" marL="139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E0E0E"/>
                </a:solidFill>
              </a:rPr>
              <a:t>market-wide synchronization.</a:t>
            </a:r>
            <a:endParaRPr sz="1250">
              <a:solidFill>
                <a:srgbClr val="0E0E0E"/>
              </a:solidFill>
            </a:endParaRPr>
          </a:p>
          <a:p>
            <a:pPr indent="0" lvl="0" marL="139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E0E0E"/>
              </a:solidFill>
            </a:endParaRPr>
          </a:p>
          <a:p>
            <a:pPr indent="0" lvl="0" marL="139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E0E0E"/>
              </a:solidFill>
            </a:endParaRPr>
          </a:p>
          <a:p>
            <a:pPr indent="0" lvl="0" marL="139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E0E0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9" name="Google Shape;549;p62"/>
          <p:cNvPicPr preferRelativeResize="0"/>
          <p:nvPr/>
        </p:nvPicPr>
        <p:blipFill rotWithShape="1">
          <a:blip r:embed="rId3">
            <a:alphaModFix/>
          </a:blip>
          <a:srcRect b="0" l="0" r="0" t="1806"/>
          <a:stretch/>
        </p:blipFill>
        <p:spPr>
          <a:xfrm>
            <a:off x="3184075" y="1224650"/>
            <a:ext cx="5959925" cy="391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Evolution of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Market Indicators</a:t>
            </a:r>
            <a:endParaRPr b="1"/>
          </a:p>
        </p:txBody>
      </p:sp>
      <p:pic>
        <p:nvPicPr>
          <p:cNvPr id="555" name="Google Shape;55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150" y="0"/>
            <a:ext cx="65388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2" name="Google Shape;56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Phase Space Transition Plots </a:t>
            </a:r>
            <a:endParaRPr b="1"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9 Historical Crash Events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Clear Phase Transition seen on 6</a:t>
            </a:r>
            <a:endParaRPr sz="1600"/>
          </a:p>
        </p:txBody>
      </p:sp>
      <p:pic>
        <p:nvPicPr>
          <p:cNvPr id="568" name="Google Shape;56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646" y="0"/>
            <a:ext cx="498735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6"/>
          <p:cNvSpPr txBox="1"/>
          <p:nvPr/>
        </p:nvSpPr>
        <p:spPr>
          <a:xfrm>
            <a:off x="167000" y="200400"/>
            <a:ext cx="2438100" cy="47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Clearest Phase Transition seen for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   </a:t>
            </a:r>
            <a:r>
              <a:rPr b="1" lang="en" sz="1800">
                <a:solidFill>
                  <a:schemeClr val="dk2"/>
                </a:solidFill>
              </a:rPr>
              <a:t>Black Monday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     &amp; </a:t>
            </a:r>
            <a:endParaRPr sz="18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  </a:t>
            </a:r>
            <a:r>
              <a:rPr b="1" lang="en" sz="1800">
                <a:solidFill>
                  <a:schemeClr val="dk2"/>
                </a:solidFill>
              </a:rPr>
              <a:t>Dot-com Bubble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(* Few Anomalies exist)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574" name="Google Shape;5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500" y="152400"/>
            <a:ext cx="606835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Phase Space plots for reference</a:t>
            </a:r>
            <a:endParaRPr/>
          </a:p>
        </p:txBody>
      </p:sp>
      <p:sp>
        <p:nvSpPr>
          <p:cNvPr id="580" name="Google Shape;580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81" name="Google Shape;58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" y="1152475"/>
            <a:ext cx="4018210" cy="39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1206" y="1152475"/>
            <a:ext cx="3892793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relation </a:t>
            </a:r>
            <a:endParaRPr/>
          </a:p>
        </p:txBody>
      </p:sp>
      <p:sp>
        <p:nvSpPr>
          <p:cNvPr id="588" name="Google Shape;588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</a:rPr>
              <a:t>Exponential relation between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H - H_M vs </a:t>
            </a:r>
            <a:r>
              <a:rPr lang="en">
                <a:solidFill>
                  <a:schemeClr val="dk1"/>
                </a:solidFill>
              </a:rPr>
              <a:t>μ</a:t>
            </a:r>
            <a:r>
              <a:rPr b="1" lang="en" sz="1100">
                <a:solidFill>
                  <a:schemeClr val="dk1"/>
                </a:solidFill>
              </a:rPr>
              <a:t>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chemeClr val="dk1"/>
                </a:solidFill>
              </a:rPr>
              <a:t>Crash events are located </a:t>
            </a:r>
            <a:endParaRPr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chemeClr val="dk1"/>
                </a:solidFill>
              </a:rPr>
              <a:t>at the bottom at higher μ </a:t>
            </a:r>
            <a:endParaRPr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</a:rPr>
              <a:t>(shows strong correlation in crashes)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Universal organizing principle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(Inset is log-scaled)</a:t>
            </a:r>
            <a:endParaRPr/>
          </a:p>
        </p:txBody>
      </p:sp>
      <p:pic>
        <p:nvPicPr>
          <p:cNvPr id="589" name="Google Shape;58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811" y="662625"/>
            <a:ext cx="5742188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 of Entropies </a:t>
            </a:r>
            <a:endParaRPr/>
          </a:p>
        </p:txBody>
      </p:sp>
      <p:pic>
        <p:nvPicPr>
          <p:cNvPr id="595" name="Google Shape;59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2137"/>
            <a:ext cx="9143999" cy="364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2" name="Google Shape;602;p70"/>
          <p:cNvPicPr preferRelativeResize="0"/>
          <p:nvPr/>
        </p:nvPicPr>
        <p:blipFill rotWithShape="1">
          <a:blip r:embed="rId3">
            <a:alphaModFix/>
          </a:blip>
          <a:srcRect b="0" l="0" r="0" t="1088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See a Crash Coming?</a:t>
            </a:r>
            <a:endParaRPr/>
          </a:p>
        </p:txBody>
      </p:sp>
      <p:sp>
        <p:nvSpPr>
          <p:cNvPr id="608" name="Google Shape;608;p71"/>
          <p:cNvSpPr txBox="1"/>
          <p:nvPr>
            <p:ph idx="1" type="body"/>
          </p:nvPr>
        </p:nvSpPr>
        <p:spPr>
          <a:xfrm>
            <a:off x="297450" y="1142325"/>
            <a:ext cx="8549100" cy="3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5882"/>
              <a:buChar char="●"/>
            </a:pPr>
            <a:r>
              <a:rPr lang="en" sz="1700"/>
              <a:t>Does the market's trajectory in </a:t>
            </a:r>
            <a:r>
              <a:rPr lang="en"/>
              <a:t>a low-dimensional phase space defined by correlation, entropy , and eigenvalue</a:t>
            </a:r>
            <a:r>
              <a:rPr lang="en" sz="1700"/>
              <a:t> exhibit predictable patterns before major transitions?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Is there a stable, recurring pre-crash region that we can detect?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Hypothesis: </a:t>
            </a:r>
            <a:r>
              <a:rPr lang="en"/>
              <a:t>Major market crashes are preceded by a systematic approach toward a common pre-crash region in a low-dimensional phase space defined by correlation, entropy, and eigenvalue structure.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71"/>
          <p:cNvSpPr txBox="1"/>
          <p:nvPr/>
        </p:nvSpPr>
        <p:spPr>
          <a:xfrm>
            <a:off x="1517600" y="3775150"/>
            <a:ext cx="1377600" cy="1135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Normal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10" name="Google Shape;610;p71"/>
          <p:cNvSpPr txBox="1"/>
          <p:nvPr/>
        </p:nvSpPr>
        <p:spPr>
          <a:xfrm>
            <a:off x="3752613" y="3775150"/>
            <a:ext cx="1479000" cy="1135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Pre-Crash?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11" name="Google Shape;611;p71"/>
          <p:cNvSpPr txBox="1"/>
          <p:nvPr/>
        </p:nvSpPr>
        <p:spPr>
          <a:xfrm>
            <a:off x="6089025" y="3775150"/>
            <a:ext cx="1377600" cy="1135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Crash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612" name="Google Shape;612;p71"/>
          <p:cNvCxnSpPr/>
          <p:nvPr/>
        </p:nvCxnSpPr>
        <p:spPr>
          <a:xfrm>
            <a:off x="2895200" y="4342750"/>
            <a:ext cx="85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3" name="Google Shape;613;p71"/>
          <p:cNvCxnSpPr/>
          <p:nvPr/>
        </p:nvCxnSpPr>
        <p:spPr>
          <a:xfrm>
            <a:off x="5231625" y="4342750"/>
            <a:ext cx="85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financial markets?</a:t>
            </a:r>
            <a:endParaRPr/>
          </a:p>
        </p:txBody>
      </p:sp>
      <p:sp>
        <p:nvSpPr>
          <p:cNvPr id="495" name="Google Shape;495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Financial markets are complex systems where hundreds of assets interact simultaneously, and their collective behavior shifts dramatically during crises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Asset correlations can determine the behavior of the overall system, and changes in those correlations can act as indicators of a phase transition.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want to characterize the dynamics of the market without relying on </a:t>
            </a:r>
            <a:r>
              <a:rPr lang="en"/>
              <a:t>arbitrary</a:t>
            </a:r>
            <a:r>
              <a:rPr lang="en"/>
              <a:t> thresholds or fitted parameters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2"/>
          <p:cNvSpPr txBox="1"/>
          <p:nvPr>
            <p:ph type="title"/>
          </p:nvPr>
        </p:nvSpPr>
        <p:spPr>
          <a:xfrm>
            <a:off x="311700" y="445025"/>
            <a:ext cx="275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Correlation to Phase 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72"/>
          <p:cNvSpPr txBox="1"/>
          <p:nvPr>
            <p:ph idx="1" type="body"/>
          </p:nvPr>
        </p:nvSpPr>
        <p:spPr>
          <a:xfrm>
            <a:off x="200850" y="1526300"/>
            <a:ext cx="297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Z-scored </a:t>
            </a:r>
            <a:r>
              <a:rPr lang="en" sz="1050">
                <a:solidFill>
                  <a:schemeClr val="dk1"/>
                </a:solidFill>
              </a:rPr>
              <a:t> </a:t>
            </a:r>
            <a:r>
              <a:rPr lang="en"/>
              <a:t>|H−H_M|, μ, λ_max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Pre-Crash Centroid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Mahalanobis Distance</a:t>
            </a:r>
            <a:endParaRPr/>
          </a:p>
        </p:txBody>
      </p:sp>
      <p:pic>
        <p:nvPicPr>
          <p:cNvPr id="620" name="Google Shape;62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6600" y="207675"/>
            <a:ext cx="5911925" cy="45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3"/>
          <p:cNvSpPr txBox="1"/>
          <p:nvPr>
            <p:ph type="title"/>
          </p:nvPr>
        </p:nvSpPr>
        <p:spPr>
          <a:xfrm>
            <a:off x="311700" y="445025"/>
            <a:ext cx="229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 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73"/>
          <p:cNvSpPr txBox="1"/>
          <p:nvPr>
            <p:ph idx="1" type="body"/>
          </p:nvPr>
        </p:nvSpPr>
        <p:spPr>
          <a:xfrm>
            <a:off x="48625" y="1180075"/>
            <a:ext cx="3045900" cy="3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Risk-Score = Exp(-D)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days above Threshold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Moving toward Pre-Crash Region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7" name="Google Shape;62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6925" y="152400"/>
            <a:ext cx="5744675" cy="4527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Systematic Approach to Crashes</a:t>
            </a:r>
            <a:endParaRPr/>
          </a:p>
        </p:txBody>
      </p:sp>
      <p:pic>
        <p:nvPicPr>
          <p:cNvPr id="633" name="Google Shape;63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100" y="1156173"/>
            <a:ext cx="7627950" cy="37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Predictive Results</a:t>
            </a:r>
            <a:endParaRPr/>
          </a:p>
        </p:txBody>
      </p:sp>
      <p:pic>
        <p:nvPicPr>
          <p:cNvPr id="639" name="Google Shape;63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3975"/>
            <a:ext cx="8839198" cy="309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6"/>
          <p:cNvSpPr txBox="1"/>
          <p:nvPr>
            <p:ph type="title"/>
          </p:nvPr>
        </p:nvSpPr>
        <p:spPr>
          <a:xfrm>
            <a:off x="311700" y="445025"/>
            <a:ext cx="409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Trajectories are Heterogenous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5" name="Google Shape;64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075" y="2651375"/>
            <a:ext cx="3748243" cy="22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00" y="1747949"/>
            <a:ext cx="4323426" cy="272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7563" y="198050"/>
            <a:ext cx="3693275" cy="21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5050" y="120100"/>
            <a:ext cx="3693275" cy="2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41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93"/>
              <a:t>Market behavior changes clearly between calm periods and crises.</a:t>
            </a:r>
            <a:br>
              <a:rPr lang="en" sz="1793"/>
            </a:br>
            <a:endParaRPr sz="1793"/>
          </a:p>
          <a:p>
            <a:pPr indent="-32541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93"/>
              <a:t>During crises, the market acts as a single dominant system.</a:t>
            </a:r>
            <a:br>
              <a:rPr lang="en" sz="1793"/>
            </a:br>
            <a:endParaRPr sz="1793"/>
          </a:p>
          <a:p>
            <a:pPr indent="-32541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93"/>
              <a:t>Correlation-based measures capture these changes very clearly.</a:t>
            </a:r>
            <a:br>
              <a:rPr lang="en" sz="1793"/>
            </a:br>
            <a:endParaRPr sz="1793"/>
          </a:p>
          <a:p>
            <a:pPr indent="-32541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93"/>
              <a:t> Entropy summarizes market organization in a compact way.</a:t>
            </a:r>
            <a:br>
              <a:rPr lang="en" sz="1793"/>
            </a:br>
            <a:endParaRPr sz="1793"/>
          </a:p>
          <a:p>
            <a:pPr indent="-32541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93"/>
              <a:t>Calm periods correspond to more distributed correlations and higher entropy.</a:t>
            </a:r>
            <a:br>
              <a:rPr lang="en" sz="1793"/>
            </a:br>
            <a:endParaRPr sz="1793"/>
          </a:p>
          <a:p>
            <a:pPr indent="-32541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93"/>
              <a:t>Crisis periods are marked by a strong reduction of entropy  and loss of diversification.</a:t>
            </a:r>
            <a:endParaRPr sz="1793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3541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170"/>
              <a:t>Known crashes and bubbles tend to occupy different regions in phase space.</a:t>
            </a:r>
            <a:br>
              <a:rPr lang="en" sz="2170"/>
            </a:br>
            <a:endParaRPr sz="2170"/>
          </a:p>
          <a:p>
            <a:pPr indent="-33541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170"/>
              <a:t>Results reproduce the main qualitative findings of the paper.</a:t>
            </a:r>
            <a:br>
              <a:rPr lang="en" sz="2170"/>
            </a:br>
            <a:endParaRPr sz="2170"/>
          </a:p>
          <a:p>
            <a:pPr indent="-33541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170"/>
              <a:t>Confirmed a stable relationship between correlation and entropy.</a:t>
            </a:r>
            <a:br>
              <a:rPr lang="en" sz="2170"/>
            </a:br>
            <a:endParaRPr sz="2170"/>
          </a:p>
          <a:p>
            <a:pPr indent="-33541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170"/>
              <a:t>Crisis transitions are visible but not identical across events.</a:t>
            </a:r>
            <a:br>
              <a:rPr lang="en" sz="2170"/>
            </a:br>
            <a:endParaRPr sz="2170"/>
          </a:p>
          <a:p>
            <a:pPr indent="-33541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170"/>
              <a:t>Method describes market stress well but does not reliably predict crashes.</a:t>
            </a:r>
            <a:br>
              <a:rPr lang="en" sz="2170"/>
            </a:br>
            <a:endParaRPr sz="2170"/>
          </a:p>
          <a:p>
            <a:pPr indent="-33541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170"/>
              <a:t>Framework is best suited for monitoring and interpretation.</a:t>
            </a:r>
            <a:endParaRPr sz="217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7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80"/>
          <p:cNvSpPr txBox="1"/>
          <p:nvPr/>
        </p:nvSpPr>
        <p:spPr>
          <a:xfrm>
            <a:off x="1612975" y="1945250"/>
            <a:ext cx="720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25" y="986018"/>
            <a:ext cx="8686925" cy="3406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5"/>
          <p:cNvSpPr txBox="1"/>
          <p:nvPr>
            <p:ph type="title"/>
          </p:nvPr>
        </p:nvSpPr>
        <p:spPr>
          <a:xfrm>
            <a:off x="311700" y="363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separation and scaling in correlation structures of financial markets</a:t>
            </a:r>
            <a:endParaRPr/>
          </a:p>
        </p:txBody>
      </p:sp>
      <p:sp>
        <p:nvSpPr>
          <p:cNvPr id="501" name="Google Shape;501;p55"/>
          <p:cNvSpPr txBox="1"/>
          <p:nvPr>
            <p:ph idx="1" type="body"/>
          </p:nvPr>
        </p:nvSpPr>
        <p:spPr>
          <a:xfrm>
            <a:off x="360475" y="1396400"/>
            <a:ext cx="412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Provides a methodology that would help understanding and foreseeing tipping points in complex systems.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extract information about the disorder in the market using the eigen-entropy measure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Shows how different market events undergo phase separation</a:t>
            </a:r>
            <a:endParaRPr/>
          </a:p>
        </p:txBody>
      </p:sp>
      <p:pic>
        <p:nvPicPr>
          <p:cNvPr id="502" name="Google Shape;50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9125" y="1215150"/>
            <a:ext cx="4220499" cy="323262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5"/>
          <p:cNvSpPr txBox="1"/>
          <p:nvPr/>
        </p:nvSpPr>
        <p:spPr>
          <a:xfrm>
            <a:off x="4118950" y="4447775"/>
            <a:ext cx="46659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Kukreti, V., Pharasi, H.K., Gupta, P., &amp; Kumar, S. (2020). A perspective on correlation-based financial networks and entropy measures. </a:t>
            </a:r>
            <a:r>
              <a:rPr i="1" lang="en" sz="600">
                <a:solidFill>
                  <a:schemeClr val="dk1"/>
                </a:solidFill>
              </a:rPr>
              <a:t>Frontiers in Physics</a:t>
            </a:r>
            <a:r>
              <a:rPr lang="en" sz="600">
                <a:solidFill>
                  <a:schemeClr val="dk1"/>
                </a:solidFill>
              </a:rPr>
              <a:t>, 8, 323.</a:t>
            </a:r>
            <a:endParaRPr sz="9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775" y="1153625"/>
            <a:ext cx="7255950" cy="358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50" y="2630700"/>
            <a:ext cx="4381925" cy="21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368075" cy="20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0475" y="1163125"/>
            <a:ext cx="4338899" cy="20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88" y="1402701"/>
            <a:ext cx="8639425" cy="30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509" name="Google Shape;509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entropy measures derived from correlation matrix eigenvectors reliably distinguish between normal trading periods and market stress events?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the dominant market mode and sector-specific modes behave differently during crashes versus calm periods?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Does the market's trajectory in </a:t>
            </a:r>
            <a:r>
              <a:rPr lang="en">
                <a:highlight>
                  <a:schemeClr val="lt1"/>
                </a:highlight>
              </a:rPr>
              <a:t>a low-dimensional phase space defined by correlation, entropy, and eigenvalue</a:t>
            </a:r>
            <a:r>
              <a:rPr lang="en">
                <a:highlight>
                  <a:schemeClr val="lt1"/>
                </a:highlight>
              </a:rPr>
              <a:t> </a:t>
            </a:r>
            <a:r>
              <a:rPr lang="en"/>
              <a:t>exhibit</a:t>
            </a:r>
            <a:r>
              <a:rPr lang="en"/>
              <a:t> predictable</a:t>
            </a:r>
            <a:r>
              <a:rPr lang="en"/>
              <a:t> patterns before major transitions?</a:t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preparation</a:t>
            </a:r>
            <a:r>
              <a:rPr lang="en"/>
              <a:t> </a:t>
            </a:r>
            <a:endParaRPr/>
          </a:p>
        </p:txBody>
      </p:sp>
      <p:sp>
        <p:nvSpPr>
          <p:cNvPr id="515" name="Google Shape;515;p57"/>
          <p:cNvSpPr txBox="1"/>
          <p:nvPr>
            <p:ph idx="1" type="body"/>
          </p:nvPr>
        </p:nvSpPr>
        <p:spPr>
          <a:xfrm>
            <a:off x="265975" y="1312500"/>
            <a:ext cx="379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 200 stocks of S&amp;P 500, from 1985 to 2025.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Spans different periods of calm and crisis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 returns computed to compare relative changes.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 filling and </a:t>
            </a:r>
            <a:r>
              <a:rPr lang="en"/>
              <a:t>forward filling used for missing data</a:t>
            </a:r>
            <a:endParaRPr/>
          </a:p>
        </p:txBody>
      </p:sp>
      <p:pic>
        <p:nvPicPr>
          <p:cNvPr id="516" name="Google Shape;516;p57"/>
          <p:cNvPicPr preferRelativeResize="0"/>
          <p:nvPr/>
        </p:nvPicPr>
        <p:blipFill rotWithShape="1">
          <a:blip r:embed="rId3">
            <a:alphaModFix/>
          </a:blip>
          <a:srcRect b="0" l="0" r="0" t="2940"/>
          <a:stretch/>
        </p:blipFill>
        <p:spPr>
          <a:xfrm>
            <a:off x="4212625" y="1423525"/>
            <a:ext cx="4773650" cy="26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Rolling window</a:t>
            </a:r>
            <a:endParaRPr/>
          </a:p>
        </p:txBody>
      </p:sp>
      <p:sp>
        <p:nvSpPr>
          <p:cNvPr id="522" name="Google Shape;522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Rolling window of returns used to capture changing market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window is one correlation matrix.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used a window of 40 days, and shifted it by 20 days each time</a:t>
            </a:r>
            <a:endParaRPr/>
          </a:p>
        </p:txBody>
      </p:sp>
      <p:pic>
        <p:nvPicPr>
          <p:cNvPr id="523" name="Google Shape;52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24275"/>
            <a:ext cx="8759275" cy="259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modes</a:t>
            </a:r>
            <a:endParaRPr/>
          </a:p>
        </p:txBody>
      </p:sp>
      <p:sp>
        <p:nvSpPr>
          <p:cNvPr id="529" name="Google Shape;529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Correlation matrix C decomposed into market modes (CM) and composite group plus random modes (CGR)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CM captures movement of entire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CGR captures movements of </a:t>
            </a:r>
            <a:r>
              <a:rPr lang="en"/>
              <a:t>select</a:t>
            </a:r>
            <a:r>
              <a:rPr lang="en"/>
              <a:t> sectors (Groups), as well as noise (Random)</a:t>
            </a:r>
            <a:endParaRPr/>
          </a:p>
        </p:txBody>
      </p:sp>
      <p:pic>
        <p:nvPicPr>
          <p:cNvPr id="530" name="Google Shape;530;p59"/>
          <p:cNvPicPr preferRelativeResize="0"/>
          <p:nvPr/>
        </p:nvPicPr>
        <p:blipFill rotWithShape="1">
          <a:blip r:embed="rId3">
            <a:alphaModFix/>
          </a:blip>
          <a:srcRect b="0" l="0" r="0" t="6568"/>
          <a:stretch/>
        </p:blipFill>
        <p:spPr>
          <a:xfrm>
            <a:off x="0" y="2884925"/>
            <a:ext cx="9143999" cy="217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043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rk Particles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323232"/>
      </a:lt2>
      <a:accent1>
        <a:srgbClr val="434343"/>
      </a:accent1>
      <a:accent2>
        <a:srgbClr val="252525"/>
      </a:accent2>
      <a:accent3>
        <a:srgbClr val="DEFF9A"/>
      </a:accent3>
      <a:accent4>
        <a:srgbClr val="DAFFDE"/>
      </a:accent4>
      <a:accent5>
        <a:srgbClr val="4CDC8B"/>
      </a:accent5>
      <a:accent6>
        <a:srgbClr val="4C7FDC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